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4"/>
  </p:sldMasterIdLst>
  <p:sldIdLst>
    <p:sldId id="256" r:id="rId5"/>
    <p:sldId id="257" r:id="rId6"/>
    <p:sldId id="258" r:id="rId7"/>
    <p:sldId id="259" r:id="rId8"/>
    <p:sldId id="260" r:id="rId9"/>
    <p:sldId id="267" r:id="rId10"/>
    <p:sldId id="265" r:id="rId11"/>
    <p:sldId id="266" r:id="rId12"/>
    <p:sldId id="269" r:id="rId13"/>
    <p:sldId id="268" r:id="rId14"/>
    <p:sldId id="263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A2CE8A-42A7-4B0A-9DE0-2411D7187280}" v="12" dt="2025-05-06T21:14:45.181"/>
    <p1510:client id="{670C1247-F59B-4A23-84EC-A5986CEECCF8}" v="16" dt="2025-05-06T21:24:34.8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 Witulski" userId="db8e3854-96dd-4633-a17f-d3f61de7413a" providerId="ADAL" clId="{670C1247-F59B-4A23-84EC-A5986CEECCF8}"/>
    <pc:docChg chg="modSld">
      <pc:chgData name="Nic Witulski" userId="db8e3854-96dd-4633-a17f-d3f61de7413a" providerId="ADAL" clId="{670C1247-F59B-4A23-84EC-A5986CEECCF8}" dt="2025-05-06T21:24:34.809" v="15" actId="20577"/>
      <pc:docMkLst>
        <pc:docMk/>
      </pc:docMkLst>
      <pc:sldChg chg="modSp mod">
        <pc:chgData name="Nic Witulski" userId="db8e3854-96dd-4633-a17f-d3f61de7413a" providerId="ADAL" clId="{670C1247-F59B-4A23-84EC-A5986CEECCF8}" dt="2025-05-06T21:24:34.809" v="15" actId="20577"/>
        <pc:sldMkLst>
          <pc:docMk/>
          <pc:sldMk cId="4019194146" sldId="260"/>
        </pc:sldMkLst>
        <pc:spChg chg="mod">
          <ac:chgData name="Nic Witulski" userId="db8e3854-96dd-4633-a17f-d3f61de7413a" providerId="ADAL" clId="{670C1247-F59B-4A23-84EC-A5986CEECCF8}" dt="2025-05-06T21:24:34.809" v="15" actId="20577"/>
          <ac:spMkLst>
            <pc:docMk/>
            <pc:sldMk cId="4019194146" sldId="260"/>
            <ac:spMk id="11" creationId="{53EBEF41-D6A4-4F09-3DC6-80246DA4F45C}"/>
          </ac:spMkLst>
        </pc:spChg>
      </pc:sldChg>
    </pc:docChg>
  </pc:docChgLst>
  <pc:docChgLst>
    <pc:chgData name="Justin Kleen" userId="3eccee15-c032-42f2-bffa-0da867150427" providerId="ADAL" clId="{09A2CE8A-42A7-4B0A-9DE0-2411D7187280}"/>
    <pc:docChg chg="modSld">
      <pc:chgData name="Justin Kleen" userId="3eccee15-c032-42f2-bffa-0da867150427" providerId="ADAL" clId="{09A2CE8A-42A7-4B0A-9DE0-2411D7187280}" dt="2025-05-06T21:14:45.181" v="19" actId="20577"/>
      <pc:docMkLst>
        <pc:docMk/>
      </pc:docMkLst>
      <pc:sldChg chg="modSp mod">
        <pc:chgData name="Justin Kleen" userId="3eccee15-c032-42f2-bffa-0da867150427" providerId="ADAL" clId="{09A2CE8A-42A7-4B0A-9DE0-2411D7187280}" dt="2025-05-06T21:14:45.181" v="19" actId="20577"/>
        <pc:sldMkLst>
          <pc:docMk/>
          <pc:sldMk cId="2492249804" sldId="269"/>
        </pc:sldMkLst>
        <pc:spChg chg="mod">
          <ac:chgData name="Justin Kleen" userId="3eccee15-c032-42f2-bffa-0da867150427" providerId="ADAL" clId="{09A2CE8A-42A7-4B0A-9DE0-2411D7187280}" dt="2025-05-06T21:14:45.181" v="19" actId="20577"/>
          <ac:spMkLst>
            <pc:docMk/>
            <pc:sldMk cId="2492249804" sldId="269"/>
            <ac:spMk id="11" creationId="{63DB0441-C5F1-4D22-9416-60C6A9652F32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8BCFF-679F-80CA-F41D-360E9EE6B1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6C18D-2304-FFC6-56E3-4C571C4DE1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AD621-5DD7-4A5F-E60E-7BF59AE0A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0A95F-0ADB-F598-7510-EC2B88E44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7D3A0-C12E-1CA1-3FF8-C01F60197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49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3194-783A-7C9C-4FCB-8133EA67A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395755-62DE-85AE-2F9A-DECEC19E8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5A37B-1577-3B45-A659-6776F6CE1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CC21C-631C-9A10-C2C4-DAAB2DE5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D6CF5-E214-8758-3813-B24D5D23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93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A77D4-8DBD-7318-423E-6A1E8DBAD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18FA2A-3061-F338-23DB-70AB713236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D24F5-EBC2-6DAB-3AE7-4B2E468EE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C0734-41F0-0FF1-05B0-28B5EEBB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D3F32-4B04-D78B-A3AC-0BEBFB6B8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668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05DAB-5278-E11C-24D8-FAE20ECA6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40D03-D8DA-F88D-C12D-073163AEC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2F78A-0E92-51DE-01CA-7677A35CB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40F90-7CD7-F5F8-62D8-0826F0622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6FE77-80AE-9A31-EA2E-734CDE4CE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109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0324E-151F-4252-BB2E-C2764733D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47C0C-9E38-3402-4FA8-B191CF51F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8A2D6-7517-43A5-89F9-612385725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0687C-4307-22EE-4DA7-85412EEA5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B0AEC-F378-A1E3-E2BD-CCFC5A33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852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6BA82-6371-0DA4-5ACB-DF6DAF85F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521BE-6C86-99D2-931A-A76E366673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377940-67AF-0C14-3BCF-3DF64A189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C0E3F5-0906-1344-3335-2822DAFB3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C7213-95A7-0C26-1316-DB9E3CB59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7E14B-32E8-0BCC-6DE7-5E86788F0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4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68D36-B00D-A549-D64A-CEA77A79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099C-7A56-6209-2626-7A6D69D78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F5A4BD-B7C7-187D-7323-AABD9ACF3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9906DF-AA7B-4771-4AAC-4382E40A8D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76B67-7EF8-8D17-7EBC-8DF5273FCA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E79088-8B3F-E734-A95B-5774569C0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D207CE-2C3E-D8A9-DB65-B2BDDB739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331862-E8FA-E2D8-A337-7ED205C72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24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729F0-4CBD-255D-F993-F99B31BC5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002077-486B-8EA7-B442-CFDDA8931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15B3E1-2722-9470-39DD-0B549BD6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F0E24-22E3-43AF-9A80-8C9C36B24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60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CC77E5-DFA0-E1A8-DAEB-4243129F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A64620-D1AE-ABE0-557A-A26A5BC9F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DC9C7-124B-6BEB-DA5A-E7BBA7D66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6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F8AD-50AC-BF5F-35AF-F1557A27D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B03FF-55BC-2089-FD1B-5E2C5E768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67558-6DBF-E0AC-F1B0-99A42946F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1A0D9-6E17-69A7-B7E3-25EE65E0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188C0-2D7A-1071-261B-C99650901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EC6526-B63C-CD13-2127-57F6D2F62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839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A5090-96B4-5EC9-9A91-21C883F93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32CCEF-8EC9-C237-0948-7034C1EC6A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A3B57-8305-4CE7-403D-2FAB1EDFF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C1380-D5EF-55A1-0385-0F2CF12E5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E70D6D-A134-ACFA-A4AA-365923433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3F0A9E-ABF1-24BB-7CCA-391160C18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24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3FBE20-27F2-BDC8-1414-E9BDED36E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B1D1C-0AD2-F47F-E9EC-8198EDA00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5E273-FDAC-C995-DAC2-EE9D4BCFA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D99D4-2960-8904-FBE9-D74E071892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8645C-655C-D087-F396-431E80E64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6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82CE1C-BE4E-0FBC-136D-D2BF765BD3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90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0A4CCB-153D-0014-2807-13E4EBEE63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solidFill>
                  <a:schemeClr val="bg1"/>
                </a:solidFill>
                <a:ea typeface="+mj-lt"/>
                <a:cs typeface="+mj-lt"/>
              </a:rPr>
              <a:t>Senior Design Project: </a:t>
            </a:r>
            <a:r>
              <a:rPr lang="en-US" sz="4800" err="1">
                <a:solidFill>
                  <a:schemeClr val="bg1"/>
                </a:solidFill>
                <a:ea typeface="+mj-lt"/>
                <a:cs typeface="+mj-lt"/>
              </a:rPr>
              <a:t>SodaShop</a:t>
            </a: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068F44-7CA3-6FC7-2EF2-BA227E89F3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Justin Kleen, Austin Koenigs, Paul Litherland, Liam O’Malley, &amp; Nic Witulski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5/6/25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C2D6A-A395-BE5F-F510-A1D551BE712B}"/>
              </a:ext>
            </a:extLst>
          </p:cNvPr>
          <p:cNvSpPr txBox="1"/>
          <p:nvPr/>
        </p:nvSpPr>
        <p:spPr>
          <a:xfrm>
            <a:off x="3774305" y="6276972"/>
            <a:ext cx="53181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University of Nebraska – Lincoln</a:t>
            </a:r>
          </a:p>
          <a:p>
            <a:pPr algn="ctr"/>
            <a:r>
              <a:rPr lang="en-US">
                <a:solidFill>
                  <a:schemeClr val="bg1"/>
                </a:solidFill>
              </a:rPr>
              <a:t>Department of Electrical and Computer Engineering</a:t>
            </a:r>
          </a:p>
        </p:txBody>
      </p:sp>
    </p:spTree>
    <p:extLst>
      <p:ext uri="{BB962C8B-B14F-4D97-AF65-F5344CB8AC3E}">
        <p14:creationId xmlns:p14="http://schemas.microsoft.com/office/powerpoint/2010/main" val="395645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B27ACE-AC4B-44E2-EC60-8E33041AD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5B76F2-8381-77CE-E409-57384EBEE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FF8857-EBB2-766A-2AB6-EA921CC30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5488172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Summary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1B55DA6-1DC4-06F6-478C-B46004A06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11D821-5534-DA37-BD85-A6EC44AA0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1"/>
            <a:ext cx="4586513" cy="3798478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Functional GUI interface with back end code</a:t>
            </a:r>
          </a:p>
          <a:p>
            <a:r>
              <a:rPr lang="en-US" sz="2000">
                <a:solidFill>
                  <a:schemeClr val="bg1"/>
                </a:solidFill>
              </a:rPr>
              <a:t>Sturdy aluminum frame</a:t>
            </a:r>
          </a:p>
          <a:p>
            <a:r>
              <a:rPr lang="en-US" sz="2000">
                <a:solidFill>
                  <a:schemeClr val="bg1"/>
                </a:solidFill>
              </a:rPr>
              <a:t>Plethora of custom 3D printed mounts</a:t>
            </a:r>
          </a:p>
          <a:p>
            <a:r>
              <a:rPr lang="en-US" sz="2000">
                <a:solidFill>
                  <a:schemeClr val="bg1"/>
                </a:solidFill>
              </a:rPr>
              <a:t>Functional syrup and water pumping</a:t>
            </a:r>
          </a:p>
          <a:p>
            <a:r>
              <a:rPr lang="en-US" sz="2000">
                <a:solidFill>
                  <a:schemeClr val="bg1"/>
                </a:solidFill>
              </a:rPr>
              <a:t>Overall successful projects!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  <a:p>
            <a:endParaRPr lang="en-US" sz="1200" b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59BDE34-4A02-8BFB-C167-38DA49744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98D8620-E083-FA41-EA80-3A626AFAC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570" y="1661671"/>
            <a:ext cx="3686931" cy="4021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918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2E9C3548-ECB2-5224-6386-0090065408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97" t="9091" r="-1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CD4DE4-FED7-8AB3-1F73-2194E9ED3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Conclusion	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81374-5313-DEAE-D905-64A219739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Thank you!!</a:t>
            </a:r>
          </a:p>
          <a:p>
            <a:r>
              <a:rPr lang="en-US" sz="170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090410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9F9870-B8A2-D160-6C06-4F6A042C9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6200">
                <a:solidFill>
                  <a:schemeClr val="bg1"/>
                </a:solidFill>
              </a:rPr>
              <a:t>References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101F4-04F0-A80E-7F6B-E371D3441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5102"/>
            <a:ext cx="5008901" cy="6502398"/>
          </a:xfrm>
        </p:spPr>
        <p:txBody>
          <a:bodyPr anchor="ctr">
            <a:normAutofit fontScale="77500" lnSpcReduction="20000"/>
          </a:bodyPr>
          <a:lstStyle/>
          <a:p>
            <a:r>
              <a:rPr lang="en-US" sz="2000">
                <a:solidFill>
                  <a:schemeClr val="bg1"/>
                </a:solidFill>
              </a:rPr>
              <a:t>UL Solutions, “IEC 62368-1 Testing and Certification,” UL, [Online]. Available: https://www.ul.com/services/iec-62368-1-testing-certification. [Accessed: May 6, 2025].</a:t>
            </a:r>
          </a:p>
          <a:p>
            <a:r>
              <a:rPr lang="en-US" sz="2000">
                <a:solidFill>
                  <a:schemeClr val="bg1"/>
                </a:solidFill>
              </a:rPr>
              <a:t>UL Solutions, “Explore the Benefits of Industrial Control Panel Certification,” UL, [Online]. Available: https://www.ul.com/explore-benefits-industrial-control-panel-certification. [Accessed: May 6, 2025].</a:t>
            </a:r>
          </a:p>
          <a:p>
            <a:r>
              <a:rPr lang="en-US" sz="2000">
                <a:solidFill>
                  <a:schemeClr val="bg1"/>
                </a:solidFill>
              </a:rPr>
              <a:t>UL Solutions, “Attachment Plug and Receptacle Safety Evaluations,” UL, https://www.ul.com/services/attachment-plug-and-receptacle-safety-evaluations (accessed May 6, 2025).</a:t>
            </a:r>
          </a:p>
          <a:p>
            <a:r>
              <a:rPr lang="en-US" sz="2000">
                <a:solidFill>
                  <a:schemeClr val="bg1"/>
                </a:solidFill>
              </a:rPr>
              <a:t>NSF International, NSF/ANSI 18-2022 – Manual Food and Beverage Dispensing Equipment. Ann Arbor, MI: NSF International, 2022. [Online]. Available: https://webstore.ansi.org/standards/nsf/nsfansi182022. [Accessed: May 6, 2025].</a:t>
            </a:r>
          </a:p>
          <a:p>
            <a:r>
              <a:rPr lang="en-US" sz="2000">
                <a:solidFill>
                  <a:schemeClr val="bg1"/>
                </a:solidFill>
              </a:rPr>
              <a:t>European Commission, “Electromagnetic Compatibility (EMC) Directive,” Single Market Economy, https://single-market-economy.ec.europa.eu/sectors/electrical-and-electronic-engineering-industries-eei/electromagnetic-compatibility-emc-directive_en (accessed May 6, 2025).</a:t>
            </a:r>
          </a:p>
          <a:p>
            <a:r>
              <a:rPr lang="en-US" sz="2000">
                <a:solidFill>
                  <a:schemeClr val="bg1"/>
                </a:solidFill>
              </a:rPr>
              <a:t>M. O’Hanlon and L. Sach, “</a:t>
            </a:r>
            <a:r>
              <a:rPr lang="en-US" sz="2000" err="1">
                <a:solidFill>
                  <a:schemeClr val="bg1"/>
                </a:solidFill>
              </a:rPr>
              <a:t>guizero</a:t>
            </a:r>
            <a:r>
              <a:rPr lang="en-US" sz="2000">
                <a:solidFill>
                  <a:schemeClr val="bg1"/>
                </a:solidFill>
              </a:rPr>
              <a:t>: A Python 3 library for creating simple GUIs,” </a:t>
            </a:r>
            <a:r>
              <a:rPr lang="en-US" sz="2000" err="1">
                <a:solidFill>
                  <a:schemeClr val="bg1"/>
                </a:solidFill>
              </a:rPr>
              <a:t>guizero</a:t>
            </a:r>
            <a:r>
              <a:rPr lang="en-US" sz="2000">
                <a:solidFill>
                  <a:schemeClr val="bg1"/>
                </a:solidFill>
              </a:rPr>
              <a:t> Documentation, https://lawsie.github.io/guizero/ (accessed May 6, 2025).</a:t>
            </a:r>
          </a:p>
          <a:p>
            <a:r>
              <a:rPr lang="en-US" sz="2000">
                <a:solidFill>
                  <a:schemeClr val="bg1"/>
                </a:solidFill>
              </a:rPr>
              <a:t>u/</a:t>
            </a:r>
            <a:r>
              <a:rPr lang="en-US" sz="2000" err="1">
                <a:solidFill>
                  <a:schemeClr val="bg1"/>
                </a:solidFill>
              </a:rPr>
              <a:t>Neurodoc</a:t>
            </a:r>
            <a:r>
              <a:rPr lang="en-US" sz="2000">
                <a:solidFill>
                  <a:schemeClr val="bg1"/>
                </a:solidFill>
              </a:rPr>
              <a:t>, “Pumping a carbonated liquid,” Reddit, r/</a:t>
            </a:r>
            <a:r>
              <a:rPr lang="en-US" sz="2000" err="1">
                <a:solidFill>
                  <a:schemeClr val="bg1"/>
                </a:solidFill>
              </a:rPr>
              <a:t>AskEngineers</a:t>
            </a:r>
            <a:r>
              <a:rPr lang="en-US" sz="2000">
                <a:solidFill>
                  <a:schemeClr val="bg1"/>
                </a:solidFill>
              </a:rPr>
              <a:t>, Jun. 28, 2014. [Online]. Available: https://www.reddit.com/r/AskEngineers/comments/290rbu/pumping_a_carbonated_liquid/</a:t>
            </a:r>
          </a:p>
        </p:txBody>
      </p:sp>
    </p:spTree>
    <p:extLst>
      <p:ext uri="{BB962C8B-B14F-4D97-AF65-F5344CB8AC3E}">
        <p14:creationId xmlns:p14="http://schemas.microsoft.com/office/powerpoint/2010/main" val="2486578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B7E4F-989F-F1FC-8654-7109383A1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7400">
                <a:solidFill>
                  <a:schemeClr val="bg1"/>
                </a:solidFill>
              </a:rPr>
              <a:t>Overview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3607A-14BD-DAAA-C348-1DF5735BB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An Outline of the Project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Background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Specifications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Explanation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Results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Conclusion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414357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B250C39F-3F6C-4D53-86D2-7BC6B2FF6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90126A9-2E64-E49A-F6A2-FF725764EE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0A48D59-8581-41F7-B529-F4617FE07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6000">
                <a:schemeClr val="tx1">
                  <a:lumMod val="95000"/>
                  <a:lumOff val="5000"/>
                </a:schemeClr>
              </a:gs>
              <a:gs pos="90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92D486-C4AA-47B9-9CA9-FC58B7BAB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910431"/>
            <a:ext cx="4724400" cy="1466455"/>
          </a:xfrm>
        </p:spPr>
        <p:txBody>
          <a:bodyPr anchor="b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Background &amp; Problem to be Solved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5ABC7-FF2B-4379-266F-43E02502A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2492080"/>
            <a:ext cx="4724400" cy="3015849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Cans of soda and other soda mixing machines do not allow for customer customization and control. </a:t>
            </a:r>
          </a:p>
          <a:p>
            <a:r>
              <a:rPr lang="en-US" sz="2000" err="1">
                <a:solidFill>
                  <a:schemeClr val="bg1"/>
                </a:solidFill>
              </a:rPr>
              <a:t>SodaShop</a:t>
            </a:r>
            <a:r>
              <a:rPr lang="en-US" sz="2000">
                <a:solidFill>
                  <a:schemeClr val="bg1"/>
                </a:solidFill>
              </a:rPr>
              <a:t> allows for the ultimate customizability and control of soft drink creation bolstered by seamless automation.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031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DEE7B-F6C7-854D-4686-002D5977E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Specifications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696D942-823B-0CC9-BFA7-EE7133F1F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/>
            <a:r>
              <a:rPr lang="en-US" sz="2000">
                <a:solidFill>
                  <a:schemeClr val="bg1"/>
                </a:solidFill>
                <a:latin typeface="Aptos (Body)"/>
              </a:rPr>
              <a:t>24 V operating voltage</a:t>
            </a:r>
          </a:p>
          <a:p>
            <a:pPr marL="285750"/>
            <a:r>
              <a:rPr lang="en-US" sz="2000">
                <a:solidFill>
                  <a:schemeClr val="bg1"/>
                </a:solidFill>
                <a:latin typeface="Aptos (Body)"/>
              </a:rPr>
              <a:t>6A rated current draw</a:t>
            </a:r>
          </a:p>
          <a:p>
            <a:pPr marL="285750"/>
            <a:r>
              <a:rPr lang="en-US" sz="2000">
                <a:solidFill>
                  <a:schemeClr val="bg1"/>
                </a:solidFill>
                <a:latin typeface="Aptos (Body)"/>
              </a:rPr>
              <a:t>4 peristaltic pumps</a:t>
            </a:r>
          </a:p>
          <a:p>
            <a:pPr marL="285750"/>
            <a:r>
              <a:rPr lang="en-US" sz="2000">
                <a:solidFill>
                  <a:schemeClr val="bg1"/>
                </a:solidFill>
                <a:latin typeface="Aptos (Body)"/>
              </a:rPr>
              <a:t>1 air pump</a:t>
            </a:r>
          </a:p>
          <a:p>
            <a:pPr marL="285750"/>
            <a:r>
              <a:rPr lang="en-US" sz="2000" err="1">
                <a:solidFill>
                  <a:schemeClr val="bg1"/>
                </a:solidFill>
                <a:latin typeface="Aptos (Body)"/>
              </a:rPr>
              <a:t>Rasberry</a:t>
            </a:r>
            <a:r>
              <a:rPr lang="en-US" sz="2000">
                <a:solidFill>
                  <a:schemeClr val="bg1"/>
                </a:solidFill>
                <a:latin typeface="Aptos (Body)"/>
              </a:rPr>
              <a:t> pi 4B</a:t>
            </a:r>
          </a:p>
          <a:p>
            <a:pPr marL="285750"/>
            <a:r>
              <a:rPr lang="en-US" sz="2000">
                <a:solidFill>
                  <a:schemeClr val="bg1"/>
                </a:solidFill>
                <a:latin typeface="Aptos (Body)"/>
              </a:rPr>
              <a:t>Custom </a:t>
            </a:r>
            <a:r>
              <a:rPr lang="en-US" sz="2000" err="1">
                <a:solidFill>
                  <a:schemeClr val="bg1"/>
                </a:solidFill>
                <a:latin typeface="Aptos (Body)"/>
              </a:rPr>
              <a:t>pcb</a:t>
            </a:r>
            <a:r>
              <a:rPr lang="en-US" sz="2000">
                <a:solidFill>
                  <a:schemeClr val="bg1"/>
                </a:solidFill>
                <a:latin typeface="Aptos (Body)"/>
              </a:rPr>
              <a:t> with rp2040</a:t>
            </a:r>
          </a:p>
          <a:p>
            <a:r>
              <a:rPr lang="en-US" sz="2000">
                <a:solidFill>
                  <a:schemeClr val="bg1"/>
                </a:solidFill>
                <a:latin typeface="Aptos (Body)"/>
              </a:rPr>
              <a:t>2 relay boards with 4 relays each</a:t>
            </a:r>
          </a:p>
          <a:p>
            <a:r>
              <a:rPr lang="en-US" sz="2000">
                <a:solidFill>
                  <a:schemeClr val="bg1"/>
                </a:solidFill>
                <a:latin typeface="Aptos (Body)"/>
              </a:rPr>
              <a:t>7in touchscreen interface</a:t>
            </a:r>
          </a:p>
        </p:txBody>
      </p:sp>
    </p:spTree>
    <p:extLst>
      <p:ext uri="{BB962C8B-B14F-4D97-AF65-F5344CB8AC3E}">
        <p14:creationId xmlns:p14="http://schemas.microsoft.com/office/powerpoint/2010/main" val="993145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327014-0733-2931-27AC-E2034B25F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5009707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Explanation- Electronics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3EBEF41-D6A4-4F09-3DC6-80246DA4F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1"/>
            <a:ext cx="4586513" cy="3723095"/>
          </a:xfrm>
        </p:spPr>
        <p:txBody>
          <a:bodyPr>
            <a:normAutofit fontScale="92500" lnSpcReduction="20000"/>
          </a:bodyPr>
          <a:lstStyle/>
          <a:p>
            <a:r>
              <a:rPr lang="en-US" sz="2400">
                <a:solidFill>
                  <a:schemeClr val="bg1"/>
                </a:solidFill>
              </a:rPr>
              <a:t>Relays</a:t>
            </a:r>
            <a:r>
              <a:rPr lang="en-US" sz="200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Are controlled by custom </a:t>
            </a:r>
            <a:r>
              <a:rPr lang="en-US" sz="2000" err="1">
                <a:solidFill>
                  <a:schemeClr val="bg1"/>
                </a:solidFill>
              </a:rPr>
              <a:t>pcb</a:t>
            </a:r>
            <a:r>
              <a:rPr lang="en-US" sz="2000">
                <a:solidFill>
                  <a:schemeClr val="bg1"/>
                </a:solidFill>
              </a:rPr>
              <a:t> receiving signals from Raspberry Pi interface</a:t>
            </a:r>
          </a:p>
          <a:p>
            <a:r>
              <a:rPr lang="en-US" sz="2400">
                <a:solidFill>
                  <a:schemeClr val="bg1"/>
                </a:solidFill>
              </a:rPr>
              <a:t>Air Pump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24V</a:t>
            </a:r>
          </a:p>
          <a:p>
            <a:r>
              <a:rPr lang="en-US" sz="2400">
                <a:solidFill>
                  <a:schemeClr val="bg1"/>
                </a:solidFill>
              </a:rPr>
              <a:t>Peristaltic Pumps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24V</a:t>
            </a:r>
            <a:endParaRPr lang="en-US" sz="2400">
              <a:solidFill>
                <a:schemeClr val="bg1"/>
              </a:solidFill>
            </a:endParaRPr>
          </a:p>
          <a:p>
            <a:r>
              <a:rPr lang="en-US" sz="2400">
                <a:solidFill>
                  <a:schemeClr val="bg1"/>
                </a:solidFill>
              </a:rPr>
              <a:t>Challenges: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1 Relay per board was defective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Pumps were actually 12V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Air pump overcurrent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Needed to get larger power supply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  <a:p>
            <a:endParaRPr lang="en-US" sz="1200" b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ircuit board with wires and wires on a table&#10;&#10;Description automatically generated">
            <a:extLst>
              <a:ext uri="{FF2B5EF4-FFF2-40B4-BE49-F238E27FC236}">
                <a16:creationId xmlns:a16="http://schemas.microsoft.com/office/drawing/2014/main" id="{02E647ED-A7D3-5355-8DB3-BDC551B6A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528" y="217577"/>
            <a:ext cx="3612850" cy="642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194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668E11-9D1B-2F87-AF98-ECDD12E09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BF73EB5-9604-D7BE-CCCC-6324527FD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C46E18-8C25-5BCE-9512-A0B5FFB59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5391450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Explanation- Custom PCB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690617E-2028-D5C7-40CB-302B9BB4B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EBBDED3-C026-49E2-13C4-90CEB3A77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1"/>
            <a:ext cx="4586513" cy="3723095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PCB: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RP2040 micro-processor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Screw gate terminals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LED’s for Debugging</a:t>
            </a:r>
          </a:p>
          <a:p>
            <a:r>
              <a:rPr lang="en-US" sz="2400">
                <a:solidFill>
                  <a:schemeClr val="bg1"/>
                </a:solidFill>
              </a:rPr>
              <a:t>Challenges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Missing trace, needed jumper wire</a:t>
            </a:r>
          </a:p>
          <a:p>
            <a:pPr lvl="1"/>
            <a:endParaRPr lang="en-US" sz="2000">
              <a:solidFill>
                <a:schemeClr val="bg1"/>
              </a:solidFill>
            </a:endParaRPr>
          </a:p>
          <a:p>
            <a:pPr lvl="1"/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  <a:p>
            <a:endParaRPr lang="en-US" sz="1200" b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AF7F94B-09D9-A624-C98F-5F46B349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computer chip with many different components&#10;&#10;AI-generated content may be incorrect.">
            <a:extLst>
              <a:ext uri="{FF2B5EF4-FFF2-40B4-BE49-F238E27FC236}">
                <a16:creationId xmlns:a16="http://schemas.microsoft.com/office/drawing/2014/main" id="{5426C6CB-2993-AE97-C88A-69263218C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2525" y="25536440"/>
            <a:ext cx="6186211" cy="42785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5A0A29-EB8A-5F81-175F-B83F3A381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650" y="1905738"/>
            <a:ext cx="5391450" cy="372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380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17FC3E-6E0C-C2D0-AD5F-24E95912E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848991D-73EA-E34B-407C-AEC9B19BE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D0EBDB-E3A3-4680-9013-E6BA00DF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5488172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Explanation- Programming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D64147A-65B8-5F56-6161-4D3E38C60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28F93F6-D12F-234A-E2CE-72578BBB7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1"/>
            <a:ext cx="4586513" cy="3723095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UI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400">
                <a:solidFill>
                  <a:schemeClr val="bg1"/>
                </a:solidFill>
              </a:rPr>
              <a:t>Library</a:t>
            </a:r>
            <a:r>
              <a:rPr lang="en-US" sz="200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en-US" sz="1600" err="1">
                <a:solidFill>
                  <a:schemeClr val="bg1"/>
                </a:solidFill>
              </a:rPr>
              <a:t>GUIZero</a:t>
            </a:r>
            <a:endParaRPr lang="en-US" sz="1600">
              <a:solidFill>
                <a:schemeClr val="bg1"/>
              </a:solidFill>
            </a:endParaRPr>
          </a:p>
          <a:p>
            <a:r>
              <a:rPr lang="en-US" sz="2400">
                <a:solidFill>
                  <a:schemeClr val="bg1"/>
                </a:solidFill>
              </a:rPr>
              <a:t>Language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GUI: Python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Microcontroller: Micro-python</a:t>
            </a:r>
          </a:p>
          <a:p>
            <a:r>
              <a:rPr lang="en-US" sz="2400">
                <a:solidFill>
                  <a:schemeClr val="bg1"/>
                </a:solidFill>
              </a:rPr>
              <a:t>GitHub</a:t>
            </a:r>
          </a:p>
          <a:p>
            <a:r>
              <a:rPr lang="en-US" sz="2400">
                <a:solidFill>
                  <a:schemeClr val="bg1"/>
                </a:solidFill>
              </a:rPr>
              <a:t>Challenges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Bug with distribution of drink slots and what was dispensed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  <a:p>
            <a:endParaRPr lang="en-US" sz="1200" b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313CECB-CBEA-B0ED-DCF5-01AA1E211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C1A9E6-0EFD-1E6C-0F27-0B97663A8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793" y="1736458"/>
            <a:ext cx="5346640" cy="4068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427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34AA27-6F46-A815-D6D5-1926FAC19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FA55FA7-B401-FB3E-747E-1608F276B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C7FFA-D670-B4D6-6B64-54E5DC24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5488172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Explanation- Frame and 3D Printing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5C847A8-99E3-381E-3EAC-64EEA82C3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D259847-ED0B-9171-A852-7592353BC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1"/>
            <a:ext cx="4586513" cy="3798478"/>
          </a:xfrm>
        </p:spPr>
        <p:txBody>
          <a:bodyPr>
            <a:normAutofit fontScale="92500" lnSpcReduction="20000"/>
          </a:bodyPr>
          <a:lstStyle/>
          <a:p>
            <a:r>
              <a:rPr lang="en-US" sz="2400">
                <a:solidFill>
                  <a:schemeClr val="bg1"/>
                </a:solidFill>
              </a:rPr>
              <a:t>Frame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20mm aluminum channeling cut to 18”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3D printed brackets to connect them in the corners</a:t>
            </a:r>
          </a:p>
          <a:p>
            <a:r>
              <a:rPr lang="en-US" sz="2400">
                <a:solidFill>
                  <a:schemeClr val="bg1"/>
                </a:solidFill>
              </a:rPr>
              <a:t>Electronic mounts: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 Designed for: relays, grounding strip, power supply, touch screen, nozzle, nozzle holder, corner brackets, T-nuts, plexiglass holder, wire manager, air pump, peristaltic pumps, and drip tray.</a:t>
            </a:r>
          </a:p>
          <a:p>
            <a:r>
              <a:rPr lang="en-US" sz="2400">
                <a:solidFill>
                  <a:schemeClr val="bg1"/>
                </a:solidFill>
              </a:rPr>
              <a:t>Challenges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3D printer errors, designing perfect fit parts, plastic breaking</a:t>
            </a: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  <a:p>
            <a:endParaRPr lang="en-US" sz="1200" b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D1A3900-CC95-A255-D4B3-1CE6FEC5D5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8A02CCB-E9E6-237D-722D-B0867A3D0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7720" y="1574258"/>
            <a:ext cx="4854495" cy="446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583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292EBE-EEA1-F45B-FC1E-4B47FCB81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A03A7BC-A40D-8C00-E79E-BFACC2A34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39431E-9ADB-3D73-9837-71145EE9B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5488172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Cost Breakdown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157AC5-690C-DE74-F61C-389D06D26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3DB0441-C5F1-4D22-9416-60C6A9652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749756"/>
            <a:ext cx="9503531" cy="3957913"/>
          </a:xfrm>
        </p:spPr>
        <p:txBody>
          <a:bodyPr>
            <a:normAutofit fontScale="92500" lnSpcReduction="20000"/>
          </a:bodyPr>
          <a:lstStyle/>
          <a:p>
            <a:r>
              <a:rPr lang="en-US" sz="2000">
                <a:solidFill>
                  <a:schemeClr val="bg1"/>
                </a:solidFill>
              </a:rPr>
              <a:t>Mini power strip: $4.98</a:t>
            </a:r>
          </a:p>
          <a:p>
            <a:r>
              <a:rPr lang="en-US" sz="2000">
                <a:solidFill>
                  <a:schemeClr val="bg1"/>
                </a:solidFill>
              </a:rPr>
              <a:t>Raspberry Pi 4 (2GB): $58.91</a:t>
            </a:r>
          </a:p>
          <a:p>
            <a:r>
              <a:rPr lang="en-US" sz="2000">
                <a:solidFill>
                  <a:schemeClr val="bg1"/>
                </a:solidFill>
              </a:rPr>
              <a:t>Silicone Tubing, 1/4" ID x 3/8" OD High Temp Food Grade, 10 Feet: $11.99</a:t>
            </a:r>
          </a:p>
          <a:p>
            <a:r>
              <a:rPr lang="en-US" sz="2000">
                <a:solidFill>
                  <a:schemeClr val="bg1"/>
                </a:solidFill>
              </a:rPr>
              <a:t>Air Pump: $18.69</a:t>
            </a:r>
          </a:p>
          <a:p>
            <a:r>
              <a:rPr lang="en-US" sz="2000">
                <a:solidFill>
                  <a:schemeClr val="bg1"/>
                </a:solidFill>
              </a:rPr>
              <a:t>4 Channel 24V Relay Module w/ Optocoupler High/Low Trigger: $12.99 (x2)</a:t>
            </a:r>
          </a:p>
          <a:p>
            <a:r>
              <a:rPr lang="en-US" sz="2000">
                <a:solidFill>
                  <a:schemeClr val="bg1"/>
                </a:solidFill>
              </a:rPr>
              <a:t>Assortment of 2.8mm, 4.8mm, and 6.3mm Female Spade Crimp Terminal with Insulating Sleeve and Wire,25cm: $9.99</a:t>
            </a:r>
          </a:p>
          <a:p>
            <a:r>
              <a:rPr lang="en-US" sz="2000">
                <a:solidFill>
                  <a:schemeClr val="bg1"/>
                </a:solidFill>
              </a:rPr>
              <a:t>24V 400W Transformer PSU, AC/DC Converter, 100~265VAC Input: $24.99</a:t>
            </a:r>
          </a:p>
          <a:p>
            <a:r>
              <a:rPr lang="en-US" sz="2000">
                <a:solidFill>
                  <a:schemeClr val="bg1"/>
                </a:solidFill>
              </a:rPr>
              <a:t>Silicone Tubing, 3mm ID x 5mm OD High Temp Food Grade, 3m: $7.99</a:t>
            </a:r>
          </a:p>
          <a:p>
            <a:r>
              <a:rPr lang="en-US" sz="2000">
                <a:solidFill>
                  <a:schemeClr val="bg1"/>
                </a:solidFill>
              </a:rPr>
              <a:t>24V DC Peristaltic Liquid Dosing Pump, 90mL/min: $12.70 (x4)</a:t>
            </a:r>
          </a:p>
          <a:p>
            <a:r>
              <a:rPr lang="en-US" sz="2000">
                <a:solidFill>
                  <a:schemeClr val="bg1"/>
                </a:solidFill>
              </a:rPr>
              <a:t>Custom designed PCB from </a:t>
            </a:r>
            <a:r>
              <a:rPr lang="en-US" sz="2000" err="1">
                <a:solidFill>
                  <a:schemeClr val="bg1"/>
                </a:solidFill>
              </a:rPr>
              <a:t>OshPark</a:t>
            </a:r>
            <a:r>
              <a:rPr lang="en-US" sz="2000">
                <a:solidFill>
                  <a:schemeClr val="bg1"/>
                </a:solidFill>
              </a:rPr>
              <a:t>, 2 oz copper, 0.8mm thickness: $44.00</a:t>
            </a:r>
          </a:p>
          <a:p>
            <a:r>
              <a:rPr lang="en-US" sz="3200">
                <a:solidFill>
                  <a:schemeClr val="bg1"/>
                </a:solidFill>
              </a:rPr>
              <a:t>Total: $491.53</a:t>
            </a:r>
            <a:endParaRPr lang="en-US" sz="35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  <a:p>
            <a:endParaRPr lang="en-US" sz="1200" b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lvl="1"/>
            <a:endParaRPr lang="en-US" sz="1600">
              <a:solidFill>
                <a:schemeClr val="bg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A75467F-4517-3DFA-7B13-27F21B879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249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1282b91-5388-46db-8fab-ffadcaa2c36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178A676669A9498EAC238AC60D29A8" ma:contentTypeVersion="10" ma:contentTypeDescription="Create a new document." ma:contentTypeScope="" ma:versionID="2dcba3d24f7a793695308d1dc2490543">
  <xsd:schema xmlns:xsd="http://www.w3.org/2001/XMLSchema" xmlns:xs="http://www.w3.org/2001/XMLSchema" xmlns:p="http://schemas.microsoft.com/office/2006/metadata/properties" xmlns:ns3="f1282b91-5388-46db-8fab-ffadcaa2c36d" xmlns:ns4="e401edc5-a556-44aa-8aed-0ea33a0f5c69" targetNamespace="http://schemas.microsoft.com/office/2006/metadata/properties" ma:root="true" ma:fieldsID="62ed021d8e5afefeb0380988e63ff35b" ns3:_="" ns4:_="">
    <xsd:import namespace="f1282b91-5388-46db-8fab-ffadcaa2c36d"/>
    <xsd:import namespace="e401edc5-a556-44aa-8aed-0ea33a0f5c6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282b91-5388-46db-8fab-ffadcaa2c3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01edc5-a556-44aa-8aed-0ea33a0f5c69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A5BB15-680F-42A8-9A8C-44D9BA74F251}">
  <ds:schemaRefs>
    <ds:schemaRef ds:uri="e401edc5-a556-44aa-8aed-0ea33a0f5c69"/>
    <ds:schemaRef ds:uri="f1282b91-5388-46db-8fab-ffadcaa2c3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4496C80-E9F3-4E07-A1B4-6D84618CD449}">
  <ds:schemaRefs>
    <ds:schemaRef ds:uri="e401edc5-a556-44aa-8aed-0ea33a0f5c69"/>
    <ds:schemaRef ds:uri="f1282b91-5388-46db-8fab-ffadcaa2c36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33CAA3D-7D53-458D-8AAC-972984B2548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Project 1 Presentation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Senior Design Project: SodaShop</vt:lpstr>
      <vt:lpstr>Overview</vt:lpstr>
      <vt:lpstr>Background &amp; Problem to be Solved</vt:lpstr>
      <vt:lpstr>Specifications</vt:lpstr>
      <vt:lpstr>Explanation- Electronics</vt:lpstr>
      <vt:lpstr>Explanation- Custom PCB</vt:lpstr>
      <vt:lpstr>Explanation- Programming</vt:lpstr>
      <vt:lpstr>Explanation- Frame and 3D Printing</vt:lpstr>
      <vt:lpstr>Cost Breakdown</vt:lpstr>
      <vt:lpstr>Summary</vt:lpstr>
      <vt:lpstr>Conclusion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Aquarium Food Distributor</dc:title>
  <dc:creator>Liam O'Malley</dc:creator>
  <cp:revision>1</cp:revision>
  <dcterms:created xsi:type="dcterms:W3CDTF">2024-05-02T16:10:57Z</dcterms:created>
  <dcterms:modified xsi:type="dcterms:W3CDTF">2025-05-06T21:24:56Z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0x010100B0178A676669A9498EAC238AC60D29A8</vt:lpwstr>
  </property>
</Properties>
</file>

<file path=docProps/thumbnail.jpeg>
</file>